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Montserrat ExtraBold"/>
      <p:bold r:id="rId17"/>
      <p:boldItalic r:id="rId18"/>
    </p:embeddedFont>
    <p:embeddedFont>
      <p:font typeface="Montserrat SemiBold"/>
      <p:regular r:id="rId19"/>
      <p:bold r:id="rId20"/>
      <p:italic r:id="rId21"/>
      <p:boldItalic r:id="rId22"/>
    </p:embeddedFont>
    <p:embeddedFont>
      <p:font typeface="Montserrat" panose="02000505000000020004" pitchFamily="2" charset="0"/>
      <p:regular r:id="rId23"/>
      <p:bold r:id="rId24"/>
      <p:italic r:id="rId25"/>
      <p:boldItalic r:id="rId26"/>
    </p:embeddedFont>
    <p:embeddedFont>
      <p:font typeface="Montserrat Black"/>
      <p:bold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8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8faa9716e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8faa9716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Nuclear power plant disasters- two biggest ones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58faa9716e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58faa9716e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Lots of people died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e95308fe0c63d9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e95308fe0c63d9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Self explanitory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58faa9716e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58faa9716e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problem</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6ce93be6cc0ef77a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6ce93be6cc0ef77a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58faa9716e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58faa9716e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Basic process- uranium 235 is used to start a chain reaction, neutrons collide with particles in the moderator, kinetic energy turns into thermal energy. That energy is used to turn water into steam, the steam spins and turbine and creates electricity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58faa9716e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58faa9716e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U-235 is the isotope used to start the chain reaction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ad49a2f25e41ab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ad49a2f25e41ab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control robs absorb neutrons to control the reactions. Too few and the reaction stops. Too many and it goes out of control</a:t>
            </a:r>
            <a:endParaRPr/>
          </a:p>
          <a:p>
            <a:pPr marL="0" lvl="0" indent="0" algn="l" rtl="0">
              <a:spcBef>
                <a:spcPts val="0"/>
              </a:spcBef>
              <a:spcAft>
                <a:spcPts val="0"/>
              </a:spcAft>
              <a:buNone/>
            </a:pPr>
            <a:r>
              <a:rPr lang="en"/>
              <a:t>The uranium is kept in the fuel rods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58faa9716e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58faa9716e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Sankey diagram</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8faa9716e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58faa9716e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Advantages- lots of energy!!! A little uranium = a lot of coal</a:t>
            </a:r>
            <a:endParaRPr/>
          </a:p>
          <a:p>
            <a:pPr marL="0" lvl="0" indent="0" algn="l" rtl="0">
              <a:spcBef>
                <a:spcPts val="0"/>
              </a:spcBef>
              <a:spcAft>
                <a:spcPts val="0"/>
              </a:spcAft>
              <a:buNone/>
            </a:pPr>
            <a:r>
              <a:rPr lang="en"/>
              <a:t>Also we have a lot of uranium so we dont need to worry about resources despite it being non-renewable</a:t>
            </a:r>
            <a:endParaRPr/>
          </a:p>
          <a:p>
            <a:pPr marL="0" lvl="0" indent="0" algn="l" rtl="0">
              <a:spcBef>
                <a:spcPts val="0"/>
              </a:spcBef>
              <a:spcAft>
                <a:spcPts val="0"/>
              </a:spcAft>
              <a:buNone/>
            </a:pPr>
            <a:r>
              <a:rPr lang="en"/>
              <a:t>Also no greenhouse gases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58faa9716e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58faa9716e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disadvantages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8faa9716e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58faa9716e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Radiation has bad side effects, radioactive waste is dangerous</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8faa9716e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58faa9716e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Waste is dangerous and hard to dispose of; you have to seal it and bury it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sz="1200">
                <a:latin typeface="Times New Roman"/>
                <a:ea typeface="Times New Roman"/>
                <a:cs typeface="Times New Roman"/>
                <a:sym typeface="Times New Roman"/>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rgbClr val="0000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777300" y="-1222950"/>
            <a:ext cx="7589400" cy="7589400"/>
          </a:xfrm>
          <a:prstGeom prst="ellipse">
            <a:avLst/>
          </a:prstGeom>
          <a:solidFill>
            <a:srgbClr val="11C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p:nvPr/>
        </p:nvSpPr>
        <p:spPr>
          <a:xfrm>
            <a:off x="1508700" y="-491550"/>
            <a:ext cx="6126600" cy="6126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txBox="1"/>
          <p:nvPr/>
        </p:nvSpPr>
        <p:spPr>
          <a:xfrm>
            <a:off x="0" y="0"/>
            <a:ext cx="9144000" cy="5143500"/>
          </a:xfrm>
          <a:prstGeom prst="rect">
            <a:avLst/>
          </a:prstGeom>
          <a:noFill/>
          <a:ln>
            <a:noFill/>
          </a:ln>
          <a:effectLst>
            <a:outerShdw dist="200025" dir="3600000" algn="bl" rotWithShape="0">
              <a:srgbClr val="FFFF00">
                <a:alpha val="34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3500">
                <a:solidFill>
                  <a:srgbClr val="FFFF00"/>
                </a:solidFill>
                <a:latin typeface="Montserrat Black"/>
                <a:ea typeface="Montserrat Black"/>
                <a:cs typeface="Montserrat Black"/>
                <a:sym typeface="Montserrat Black"/>
              </a:rPr>
              <a:t>NUCLEAR</a:t>
            </a:r>
            <a:endParaRPr sz="13500">
              <a:solidFill>
                <a:srgbClr val="FFFF00"/>
              </a:solidFill>
              <a:latin typeface="Montserrat Black"/>
              <a:ea typeface="Montserrat Black"/>
              <a:cs typeface="Montserrat Black"/>
              <a:sym typeface="Montserrat Black"/>
            </a:endParaRPr>
          </a:p>
          <a:p>
            <a:pPr marL="0" lvl="0" indent="0" algn="ctr" rtl="0">
              <a:spcBef>
                <a:spcPts val="0"/>
              </a:spcBef>
              <a:spcAft>
                <a:spcPts val="0"/>
              </a:spcAft>
              <a:buNone/>
            </a:pPr>
            <a:r>
              <a:rPr lang="en" sz="13500">
                <a:solidFill>
                  <a:srgbClr val="FFFF00"/>
                </a:solidFill>
                <a:latin typeface="Montserrat Black"/>
                <a:ea typeface="Montserrat Black"/>
                <a:cs typeface="Montserrat Black"/>
                <a:sym typeface="Montserrat Black"/>
              </a:rPr>
              <a:t>ENERGY</a:t>
            </a:r>
            <a:endParaRPr sz="13500">
              <a:solidFill>
                <a:srgbClr val="FFFF00"/>
              </a:solidFill>
              <a:latin typeface="Montserrat Black"/>
              <a:ea typeface="Montserrat Black"/>
              <a:cs typeface="Montserrat Black"/>
              <a:sym typeface="Montserrat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2"/>
          <p:cNvPicPr preferRelativeResize="0"/>
          <p:nvPr/>
        </p:nvPicPr>
        <p:blipFill>
          <a:blip r:embed="rId3">
            <a:alphaModFix amt="98000"/>
          </a:blip>
          <a:stretch>
            <a:fillRect/>
          </a:stretch>
        </p:blipFill>
        <p:spPr>
          <a:xfrm>
            <a:off x="0" y="0"/>
            <a:ext cx="9143998" cy="5146571"/>
          </a:xfrm>
          <a:prstGeom prst="rect">
            <a:avLst/>
          </a:prstGeom>
          <a:noFill/>
          <a:ln>
            <a:noFill/>
          </a:ln>
        </p:spPr>
      </p:pic>
      <p:sp>
        <p:nvSpPr>
          <p:cNvPr id="116" name="Google Shape;116;p22"/>
          <p:cNvSpPr txBox="1"/>
          <p:nvPr/>
        </p:nvSpPr>
        <p:spPr>
          <a:xfrm>
            <a:off x="0" y="-50675"/>
            <a:ext cx="3673800" cy="8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Montserrat SemiBold"/>
                <a:ea typeface="Montserrat SemiBold"/>
                <a:cs typeface="Montserrat SemiBold"/>
                <a:sym typeface="Montserrat SemiBold"/>
              </a:rPr>
              <a:t>Chernobyl</a:t>
            </a:r>
            <a:endParaRPr sz="30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r>
              <a:rPr lang="en" sz="3000">
                <a:solidFill>
                  <a:srgbClr val="FFFFFF"/>
                </a:solidFill>
                <a:latin typeface="Montserrat SemiBold"/>
                <a:ea typeface="Montserrat SemiBold"/>
                <a:cs typeface="Montserrat SemiBold"/>
                <a:sym typeface="Montserrat SemiBold"/>
              </a:rPr>
              <a:t>1986</a:t>
            </a:r>
            <a:endParaRPr sz="30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3"/>
          <p:cNvPicPr preferRelativeResize="0"/>
          <p:nvPr/>
        </p:nvPicPr>
        <p:blipFill>
          <a:blip r:embed="rId3">
            <a:alphaModFix/>
          </a:blip>
          <a:stretch>
            <a:fillRect/>
          </a:stretch>
        </p:blipFill>
        <p:spPr>
          <a:xfrm>
            <a:off x="0" y="-186425"/>
            <a:ext cx="9144000" cy="6090054"/>
          </a:xfrm>
          <a:prstGeom prst="rect">
            <a:avLst/>
          </a:prstGeom>
          <a:noFill/>
          <a:ln>
            <a:noFill/>
          </a:ln>
        </p:spPr>
      </p:pic>
      <p:sp>
        <p:nvSpPr>
          <p:cNvPr id="122" name="Google Shape;122;p23"/>
          <p:cNvSpPr txBox="1"/>
          <p:nvPr/>
        </p:nvSpPr>
        <p:spPr>
          <a:xfrm>
            <a:off x="5470200" y="4123675"/>
            <a:ext cx="3673800" cy="829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3000">
                <a:solidFill>
                  <a:srgbClr val="FFFFFF"/>
                </a:solidFill>
                <a:latin typeface="Montserrat SemiBold"/>
                <a:ea typeface="Montserrat SemiBold"/>
                <a:cs typeface="Montserrat SemiBold"/>
                <a:sym typeface="Montserrat SemiBold"/>
              </a:rPr>
              <a:t>2011</a:t>
            </a:r>
            <a:endParaRPr sz="3000">
              <a:solidFill>
                <a:srgbClr val="FFFFFF"/>
              </a:solidFill>
              <a:latin typeface="Montserrat SemiBold"/>
              <a:ea typeface="Montserrat SemiBold"/>
              <a:cs typeface="Montserrat SemiBold"/>
              <a:sym typeface="Montserrat SemiBold"/>
            </a:endParaRPr>
          </a:p>
          <a:p>
            <a:pPr marL="0" lvl="0" indent="0" algn="r" rtl="0">
              <a:spcBef>
                <a:spcPts val="0"/>
              </a:spcBef>
              <a:spcAft>
                <a:spcPts val="0"/>
              </a:spcAft>
              <a:buNone/>
            </a:pPr>
            <a:r>
              <a:rPr lang="en" sz="3000">
                <a:solidFill>
                  <a:srgbClr val="FFFFFF"/>
                </a:solidFill>
                <a:latin typeface="Montserrat SemiBold"/>
                <a:ea typeface="Montserrat SemiBold"/>
                <a:cs typeface="Montserrat SemiBold"/>
                <a:sym typeface="Montserrat SemiBold"/>
              </a:rPr>
              <a:t>Fukushima</a:t>
            </a:r>
            <a:endParaRPr sz="3000">
              <a:solidFill>
                <a:srgbClr val="FFFFFF"/>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3000">
              <a:latin typeface="Montserrat SemiBold"/>
              <a:ea typeface="Montserrat SemiBold"/>
              <a:cs typeface="Montserrat SemiBold"/>
              <a:sym typeface="Montserrat Semi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100" y="-240725"/>
            <a:ext cx="9144000" cy="9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700">
                <a:solidFill>
                  <a:srgbClr val="11C978"/>
                </a:solidFill>
                <a:latin typeface="Montserrat Black"/>
                <a:ea typeface="Montserrat Black"/>
                <a:cs typeface="Montserrat Black"/>
                <a:sym typeface="Montserrat Black"/>
              </a:rPr>
              <a:t>PROBLEM </a:t>
            </a:r>
            <a:r>
              <a:rPr lang="en" sz="6700">
                <a:solidFill>
                  <a:srgbClr val="FFFF00"/>
                </a:solidFill>
                <a:latin typeface="Montserrat Black"/>
                <a:ea typeface="Montserrat Black"/>
                <a:cs typeface="Montserrat Black"/>
                <a:sym typeface="Montserrat Black"/>
              </a:rPr>
              <a:t>SOLVING</a:t>
            </a:r>
            <a:endParaRPr sz="6700">
              <a:solidFill>
                <a:srgbClr val="FFFF00"/>
              </a:solidFill>
              <a:latin typeface="Montserrat Black"/>
              <a:ea typeface="Montserrat Black"/>
              <a:cs typeface="Montserrat Black"/>
              <a:sym typeface="Montserrat Black"/>
            </a:endParaRPr>
          </a:p>
        </p:txBody>
      </p:sp>
      <p:sp>
        <p:nvSpPr>
          <p:cNvPr id="128" name="Google Shape;128;p24"/>
          <p:cNvSpPr txBox="1"/>
          <p:nvPr/>
        </p:nvSpPr>
        <p:spPr>
          <a:xfrm>
            <a:off x="0" y="707650"/>
            <a:ext cx="9144000" cy="961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100"/>
              </a:spcAft>
              <a:buNone/>
            </a:pPr>
            <a:endParaRPr sz="1800">
              <a:latin typeface="Montserrat"/>
              <a:ea typeface="Montserrat"/>
              <a:cs typeface="Montserrat"/>
              <a:sym typeface="Montserrat"/>
            </a:endParaRPr>
          </a:p>
        </p:txBody>
      </p:sp>
      <p:sp>
        <p:nvSpPr>
          <p:cNvPr id="129" name="Google Shape;129;p24"/>
          <p:cNvSpPr txBox="1"/>
          <p:nvPr/>
        </p:nvSpPr>
        <p:spPr>
          <a:xfrm>
            <a:off x="250" y="823975"/>
            <a:ext cx="9144000" cy="342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FFF00"/>
                </a:solidFill>
                <a:latin typeface="Montserrat"/>
                <a:ea typeface="Montserrat"/>
                <a:cs typeface="Montserrat"/>
                <a:sym typeface="Montserrat"/>
              </a:rPr>
              <a:t>E = Δu</a:t>
            </a:r>
            <a:endParaRPr sz="3000">
              <a:solidFill>
                <a:srgbClr val="FFFF00"/>
              </a:solidFill>
              <a:latin typeface="Montserrat"/>
              <a:ea typeface="Montserrat"/>
              <a:cs typeface="Montserrat"/>
              <a:sym typeface="Montserrat"/>
            </a:endParaRPr>
          </a:p>
          <a:p>
            <a:pPr marL="0" lvl="0" indent="0" algn="ctr" rtl="0">
              <a:lnSpc>
                <a:spcPct val="100000"/>
              </a:lnSpc>
              <a:spcBef>
                <a:spcPts val="0"/>
              </a:spcBef>
              <a:spcAft>
                <a:spcPts val="0"/>
              </a:spcAft>
              <a:buNone/>
            </a:pPr>
            <a:r>
              <a:rPr lang="en" sz="2000">
                <a:solidFill>
                  <a:srgbClr val="FFFFFF"/>
                </a:solidFill>
                <a:latin typeface="Montserrat"/>
                <a:ea typeface="Montserrat"/>
                <a:cs typeface="Montserrat"/>
                <a:sym typeface="Montserrat"/>
              </a:rPr>
              <a:t>Energy = Atomic mass of Reactants - Atomic mass of Products</a:t>
            </a:r>
            <a:endParaRPr sz="2000">
              <a:solidFill>
                <a:srgbClr val="FFFFFF"/>
              </a:solidFill>
              <a:latin typeface="Montserrat"/>
              <a:ea typeface="Montserrat"/>
              <a:cs typeface="Montserrat"/>
              <a:sym typeface="Montserrat"/>
            </a:endParaRPr>
          </a:p>
          <a:p>
            <a:pPr marL="0" lvl="0" indent="0" algn="l" rtl="0">
              <a:lnSpc>
                <a:spcPct val="100000"/>
              </a:lnSpc>
              <a:spcBef>
                <a:spcPts val="0"/>
              </a:spcBef>
              <a:spcAft>
                <a:spcPts val="0"/>
              </a:spcAft>
              <a:buNone/>
            </a:pPr>
            <a:endParaRPr sz="2000">
              <a:solidFill>
                <a:srgbClr val="FFFFFF"/>
              </a:solidFill>
              <a:latin typeface="Montserrat"/>
              <a:ea typeface="Montserrat"/>
              <a:cs typeface="Montserrat"/>
              <a:sym typeface="Montserrat"/>
            </a:endParaRPr>
          </a:p>
          <a:p>
            <a:pPr marL="0" lvl="0" indent="0" algn="ctr" rtl="0">
              <a:lnSpc>
                <a:spcPct val="100000"/>
              </a:lnSpc>
              <a:spcBef>
                <a:spcPts val="0"/>
              </a:spcBef>
              <a:spcAft>
                <a:spcPts val="0"/>
              </a:spcAft>
              <a:buNone/>
            </a:pPr>
            <a:r>
              <a:rPr lang="en" sz="2000">
                <a:solidFill>
                  <a:srgbClr val="FFFFFF"/>
                </a:solidFill>
                <a:latin typeface="Montserrat"/>
                <a:ea typeface="Montserrat"/>
                <a:cs typeface="Montserrat"/>
                <a:sym typeface="Montserrat"/>
              </a:rPr>
              <a:t>Atomic mass is measured with Atomic mass unit, </a:t>
            </a:r>
            <a:r>
              <a:rPr lang="en" sz="2000">
                <a:solidFill>
                  <a:srgbClr val="FFFF00"/>
                </a:solidFill>
                <a:latin typeface="Montserrat"/>
                <a:ea typeface="Montserrat"/>
                <a:cs typeface="Montserrat"/>
                <a:sym typeface="Montserrat"/>
              </a:rPr>
              <a:t>u</a:t>
            </a:r>
            <a:endParaRPr sz="2000">
              <a:solidFill>
                <a:srgbClr val="FFFF00"/>
              </a:solidFill>
              <a:latin typeface="Montserrat"/>
              <a:ea typeface="Montserrat"/>
              <a:cs typeface="Montserrat"/>
              <a:sym typeface="Montserrat"/>
            </a:endParaRPr>
          </a:p>
          <a:p>
            <a:pPr marL="0" lvl="0" indent="0" algn="ctr" rtl="0">
              <a:lnSpc>
                <a:spcPct val="100000"/>
              </a:lnSpc>
              <a:spcBef>
                <a:spcPts val="0"/>
              </a:spcBef>
              <a:spcAft>
                <a:spcPts val="0"/>
              </a:spcAft>
              <a:buNone/>
            </a:pPr>
            <a:r>
              <a:rPr lang="en" sz="2000">
                <a:solidFill>
                  <a:srgbClr val="FFFFFF"/>
                </a:solidFill>
                <a:latin typeface="Montserrat"/>
                <a:ea typeface="Montserrat"/>
                <a:cs typeface="Montserrat"/>
                <a:sym typeface="Montserrat"/>
              </a:rPr>
              <a:t>1 u = 1 g/mol = 931.5 MeV</a:t>
            </a:r>
            <a:endParaRPr sz="2000">
              <a:solidFill>
                <a:srgbClr val="FFFFFF"/>
              </a:solidFill>
              <a:latin typeface="Montserrat"/>
              <a:ea typeface="Montserrat"/>
              <a:cs typeface="Montserrat"/>
              <a:sym typeface="Montserrat"/>
            </a:endParaRPr>
          </a:p>
          <a:p>
            <a:pPr marL="0" lvl="0" indent="0" algn="ctr" rtl="0">
              <a:lnSpc>
                <a:spcPct val="100000"/>
              </a:lnSpc>
              <a:spcBef>
                <a:spcPts val="0"/>
              </a:spcBef>
              <a:spcAft>
                <a:spcPts val="0"/>
              </a:spcAft>
              <a:buNone/>
            </a:pPr>
            <a:endParaRPr sz="2000">
              <a:solidFill>
                <a:srgbClr val="FFFFFF"/>
              </a:solidFill>
              <a:latin typeface="Montserrat"/>
              <a:ea typeface="Montserrat"/>
              <a:cs typeface="Montserrat"/>
              <a:sym typeface="Montserrat"/>
            </a:endParaRPr>
          </a:p>
          <a:p>
            <a:pPr marL="0" lvl="0" indent="0" algn="ctr" rtl="0">
              <a:lnSpc>
                <a:spcPct val="100000"/>
              </a:lnSpc>
              <a:spcBef>
                <a:spcPts val="0"/>
              </a:spcBef>
              <a:spcAft>
                <a:spcPts val="0"/>
              </a:spcAft>
              <a:buNone/>
            </a:pPr>
            <a:r>
              <a:rPr lang="en" sz="2000">
                <a:solidFill>
                  <a:srgbClr val="FFFFFF"/>
                </a:solidFill>
                <a:latin typeface="Montserrat"/>
                <a:ea typeface="Montserrat"/>
                <a:cs typeface="Montserrat"/>
                <a:sym typeface="Montserrat"/>
              </a:rPr>
              <a:t>Energy is measured with Electronvolt, </a:t>
            </a:r>
            <a:r>
              <a:rPr lang="en" sz="2000">
                <a:solidFill>
                  <a:srgbClr val="FFFF00"/>
                </a:solidFill>
                <a:latin typeface="Montserrat"/>
                <a:ea typeface="Montserrat"/>
                <a:cs typeface="Montserrat"/>
                <a:sym typeface="Montserrat"/>
              </a:rPr>
              <a:t>eV </a:t>
            </a:r>
            <a:endParaRPr sz="2000">
              <a:solidFill>
                <a:srgbClr val="FFFF00"/>
              </a:solidFill>
              <a:latin typeface="Montserrat"/>
              <a:ea typeface="Montserrat"/>
              <a:cs typeface="Montserrat"/>
              <a:sym typeface="Montserrat"/>
            </a:endParaRPr>
          </a:p>
          <a:p>
            <a:pPr marL="0" lvl="0" indent="0" algn="ctr" rtl="0">
              <a:lnSpc>
                <a:spcPct val="100000"/>
              </a:lnSpc>
              <a:spcBef>
                <a:spcPts val="1100"/>
              </a:spcBef>
              <a:spcAft>
                <a:spcPts val="0"/>
              </a:spcAft>
              <a:buNone/>
            </a:pPr>
            <a:r>
              <a:rPr lang="en" sz="2000">
                <a:solidFill>
                  <a:srgbClr val="FFFFFF"/>
                </a:solidFill>
                <a:latin typeface="Montserrat"/>
                <a:ea typeface="Montserrat"/>
                <a:cs typeface="Montserrat"/>
                <a:sym typeface="Montserrat"/>
              </a:rPr>
              <a:t>1 eV = 1.6021766208(98)×10</a:t>
            </a:r>
            <a:r>
              <a:rPr lang="en" sz="2000" baseline="30000">
                <a:solidFill>
                  <a:srgbClr val="FFFFFF"/>
                </a:solidFill>
                <a:latin typeface="Montserrat"/>
                <a:ea typeface="Montserrat"/>
                <a:cs typeface="Montserrat"/>
                <a:sym typeface="Montserrat"/>
              </a:rPr>
              <a:t>−19</a:t>
            </a:r>
            <a:r>
              <a:rPr lang="en" sz="2000">
                <a:solidFill>
                  <a:srgbClr val="FFFFFF"/>
                </a:solidFill>
                <a:latin typeface="Montserrat"/>
                <a:ea typeface="Montserrat"/>
                <a:cs typeface="Montserrat"/>
                <a:sym typeface="Montserrat"/>
              </a:rPr>
              <a:t> J</a:t>
            </a:r>
            <a:endParaRPr sz="2000">
              <a:solidFill>
                <a:srgbClr val="FFFFFF"/>
              </a:solidFill>
              <a:latin typeface="Montserrat"/>
              <a:ea typeface="Montserrat"/>
              <a:cs typeface="Montserrat"/>
              <a:sym typeface="Montserrat"/>
            </a:endParaRPr>
          </a:p>
          <a:p>
            <a:pPr marL="0" lvl="0" indent="0" algn="ctr" rtl="0">
              <a:lnSpc>
                <a:spcPct val="100000"/>
              </a:lnSpc>
              <a:spcBef>
                <a:spcPts val="1100"/>
              </a:spcBef>
              <a:spcAft>
                <a:spcPts val="1100"/>
              </a:spcAft>
              <a:buNone/>
            </a:pPr>
            <a:r>
              <a:rPr lang="en" sz="2000">
                <a:solidFill>
                  <a:srgbClr val="FFFFFF"/>
                </a:solidFill>
                <a:latin typeface="Montserrat"/>
                <a:ea typeface="Montserrat"/>
                <a:cs typeface="Montserrat"/>
                <a:sym typeface="Montserrat"/>
              </a:rPr>
              <a:t>1 MeV = 1.602 × 10</a:t>
            </a:r>
            <a:r>
              <a:rPr lang="en" sz="2000" baseline="30000">
                <a:solidFill>
                  <a:srgbClr val="FFFFFF"/>
                </a:solidFill>
                <a:latin typeface="Montserrat"/>
                <a:ea typeface="Montserrat"/>
                <a:cs typeface="Montserrat"/>
                <a:sym typeface="Montserrat"/>
              </a:rPr>
              <a:t>−13</a:t>
            </a:r>
            <a:r>
              <a:rPr lang="en" sz="2000">
                <a:solidFill>
                  <a:srgbClr val="FFFFFF"/>
                </a:solidFill>
                <a:latin typeface="Montserrat"/>
                <a:ea typeface="Montserrat"/>
                <a:cs typeface="Montserrat"/>
                <a:sym typeface="Montserrat"/>
              </a:rPr>
              <a:t> J</a:t>
            </a:r>
            <a:endParaRPr sz="2000">
              <a:solidFill>
                <a:srgbClr val="FFFFFF"/>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5"/>
          <p:cNvSpPr txBox="1"/>
          <p:nvPr/>
        </p:nvSpPr>
        <p:spPr>
          <a:xfrm>
            <a:off x="0" y="0"/>
            <a:ext cx="9144000" cy="5207400"/>
          </a:xfrm>
          <a:prstGeom prst="rect">
            <a:avLst/>
          </a:prstGeom>
          <a:noFill/>
          <a:ln>
            <a:noFill/>
          </a:ln>
        </p:spPr>
        <p:txBody>
          <a:bodyPr spcFirstLastPara="1" wrap="square" lIns="91425" tIns="91425" rIns="91425" bIns="91425" anchor="t" anchorCtr="0">
            <a:noAutofit/>
          </a:bodyPr>
          <a:lstStyle/>
          <a:p>
            <a:pPr marL="0" lvl="0" indent="0" algn="l" rtl="0">
              <a:lnSpc>
                <a:spcPct val="160000"/>
              </a:lnSpc>
              <a:spcBef>
                <a:spcPts val="0"/>
              </a:spcBef>
              <a:spcAft>
                <a:spcPts val="0"/>
              </a:spcAft>
              <a:buNone/>
            </a:pPr>
            <a:r>
              <a:rPr lang="en" sz="1800">
                <a:solidFill>
                  <a:srgbClr val="FFFFFF"/>
                </a:solidFill>
                <a:latin typeface="Montserrat"/>
                <a:ea typeface="Montserrat"/>
                <a:cs typeface="Montserrat"/>
                <a:sym typeface="Montserrat"/>
              </a:rPr>
              <a:t>Calculate the energy released in the following spontaneous fission reaction:</a:t>
            </a:r>
            <a:endParaRPr sz="1800">
              <a:solidFill>
                <a:srgbClr val="FFFFFF"/>
              </a:solidFill>
              <a:latin typeface="Montserrat"/>
              <a:ea typeface="Montserrat"/>
              <a:cs typeface="Montserrat"/>
              <a:sym typeface="Montserrat"/>
            </a:endParaRPr>
          </a:p>
          <a:p>
            <a:pPr marL="0" lvl="0" indent="0" algn="ctr" rtl="0">
              <a:lnSpc>
                <a:spcPct val="160000"/>
              </a:lnSpc>
              <a:spcBef>
                <a:spcPts val="600"/>
              </a:spcBef>
              <a:spcAft>
                <a:spcPts val="0"/>
              </a:spcAft>
              <a:buNone/>
            </a:pPr>
            <a:r>
              <a:rPr lang="en" sz="3000" baseline="30000">
                <a:solidFill>
                  <a:srgbClr val="FFFFFF"/>
                </a:solidFill>
                <a:latin typeface="Montserrat"/>
                <a:ea typeface="Montserrat"/>
                <a:cs typeface="Montserrat"/>
                <a:sym typeface="Montserrat"/>
              </a:rPr>
              <a:t>238</a:t>
            </a:r>
            <a:r>
              <a:rPr lang="en" sz="3000">
                <a:solidFill>
                  <a:srgbClr val="FFFFFF"/>
                </a:solidFill>
                <a:latin typeface="Montserrat"/>
                <a:ea typeface="Montserrat"/>
                <a:cs typeface="Montserrat"/>
                <a:sym typeface="Montserrat"/>
              </a:rPr>
              <a:t>U → </a:t>
            </a:r>
            <a:r>
              <a:rPr lang="en" sz="3000" baseline="30000">
                <a:solidFill>
                  <a:srgbClr val="FFFFFF"/>
                </a:solidFill>
                <a:latin typeface="Montserrat"/>
                <a:ea typeface="Montserrat"/>
                <a:cs typeface="Montserrat"/>
                <a:sym typeface="Montserrat"/>
              </a:rPr>
              <a:t>95</a:t>
            </a:r>
            <a:r>
              <a:rPr lang="en" sz="3000">
                <a:solidFill>
                  <a:srgbClr val="FFFFFF"/>
                </a:solidFill>
                <a:latin typeface="Montserrat"/>
                <a:ea typeface="Montserrat"/>
                <a:cs typeface="Montserrat"/>
                <a:sym typeface="Montserrat"/>
              </a:rPr>
              <a:t>Sr + </a:t>
            </a:r>
            <a:r>
              <a:rPr lang="en" sz="3000" baseline="30000">
                <a:solidFill>
                  <a:srgbClr val="FFFFFF"/>
                </a:solidFill>
                <a:latin typeface="Montserrat"/>
                <a:ea typeface="Montserrat"/>
                <a:cs typeface="Montserrat"/>
                <a:sym typeface="Montserrat"/>
              </a:rPr>
              <a:t>140</a:t>
            </a:r>
            <a:r>
              <a:rPr lang="en" sz="3000">
                <a:solidFill>
                  <a:srgbClr val="FFFFFF"/>
                </a:solidFill>
                <a:latin typeface="Montserrat"/>
                <a:ea typeface="Montserrat"/>
                <a:cs typeface="Montserrat"/>
                <a:sym typeface="Montserrat"/>
              </a:rPr>
              <a:t>Xe + 3</a:t>
            </a:r>
            <a:r>
              <a:rPr lang="en" sz="3000" i="1">
                <a:solidFill>
                  <a:srgbClr val="FFFFFF"/>
                </a:solidFill>
                <a:latin typeface="Montserrat"/>
                <a:ea typeface="Montserrat"/>
                <a:cs typeface="Montserrat"/>
                <a:sym typeface="Montserrat"/>
              </a:rPr>
              <a:t>n</a:t>
            </a:r>
            <a:endParaRPr sz="3000" i="1">
              <a:solidFill>
                <a:srgbClr val="FFFFFF"/>
              </a:solidFill>
              <a:latin typeface="Montserrat"/>
              <a:ea typeface="Montserrat"/>
              <a:cs typeface="Montserrat"/>
              <a:sym typeface="Montserrat"/>
            </a:endParaRPr>
          </a:p>
          <a:p>
            <a:pPr marL="0" lvl="0" indent="0" algn="l" rtl="0">
              <a:lnSpc>
                <a:spcPct val="160000"/>
              </a:lnSpc>
              <a:spcBef>
                <a:spcPts val="600"/>
              </a:spcBef>
              <a:spcAft>
                <a:spcPts val="0"/>
              </a:spcAft>
              <a:buNone/>
            </a:pPr>
            <a:r>
              <a:rPr lang="en" sz="2400">
                <a:solidFill>
                  <a:srgbClr val="FFFFFF"/>
                </a:solidFill>
                <a:latin typeface="Montserrat"/>
                <a:ea typeface="Montserrat"/>
                <a:cs typeface="Montserrat"/>
                <a:sym typeface="Montserrat"/>
              </a:rPr>
              <a:t> </a:t>
            </a:r>
            <a:r>
              <a:rPr lang="en" sz="1800">
                <a:solidFill>
                  <a:srgbClr val="FFFFFF"/>
                </a:solidFill>
                <a:latin typeface="Montserrat"/>
                <a:ea typeface="Montserrat"/>
                <a:cs typeface="Montserrat"/>
                <a:sym typeface="Montserrat"/>
              </a:rPr>
              <a:t>given the atomic masses to be </a:t>
            </a:r>
            <a:endParaRPr sz="1800">
              <a:solidFill>
                <a:srgbClr val="FFFFFF"/>
              </a:solidFill>
              <a:latin typeface="Montserrat"/>
              <a:ea typeface="Montserrat"/>
              <a:cs typeface="Montserrat"/>
              <a:sym typeface="Montserrat"/>
            </a:endParaRPr>
          </a:p>
          <a:p>
            <a:pPr marL="2286000" lvl="0" indent="457200" algn="l" rtl="0">
              <a:lnSpc>
                <a:spcPct val="160000"/>
              </a:lnSpc>
              <a:spcBef>
                <a:spcPts val="600"/>
              </a:spcBef>
              <a:spcAft>
                <a:spcPts val="0"/>
              </a:spcAft>
              <a:buNone/>
            </a:pPr>
            <a:r>
              <a:rPr lang="en" sz="2400" i="1">
                <a:solidFill>
                  <a:srgbClr val="FFFFFF"/>
                </a:solidFill>
                <a:latin typeface="Montserrat"/>
                <a:ea typeface="Montserrat"/>
                <a:cs typeface="Montserrat"/>
                <a:sym typeface="Montserrat"/>
              </a:rPr>
              <a:t>m</a:t>
            </a:r>
            <a:r>
              <a:rPr lang="en" sz="2400">
                <a:solidFill>
                  <a:srgbClr val="FFFFFF"/>
                </a:solidFill>
                <a:latin typeface="Montserrat"/>
                <a:ea typeface="Montserrat"/>
                <a:cs typeface="Montserrat"/>
                <a:sym typeface="Montserrat"/>
              </a:rPr>
              <a:t>(</a:t>
            </a:r>
            <a:r>
              <a:rPr lang="en" sz="2400" baseline="30000">
                <a:solidFill>
                  <a:srgbClr val="FFFFFF"/>
                </a:solidFill>
                <a:latin typeface="Montserrat"/>
                <a:ea typeface="Montserrat"/>
                <a:cs typeface="Montserrat"/>
                <a:sym typeface="Montserrat"/>
              </a:rPr>
              <a:t>238</a:t>
            </a:r>
            <a:r>
              <a:rPr lang="en" sz="2400">
                <a:solidFill>
                  <a:srgbClr val="FFFFFF"/>
                </a:solidFill>
                <a:latin typeface="Montserrat"/>
                <a:ea typeface="Montserrat"/>
                <a:cs typeface="Montserrat"/>
                <a:sym typeface="Montserrat"/>
              </a:rPr>
              <a:t>U) = 238.050784 u</a:t>
            </a:r>
            <a:endParaRPr sz="2400">
              <a:solidFill>
                <a:srgbClr val="FFFFFF"/>
              </a:solidFill>
              <a:latin typeface="Montserrat"/>
              <a:ea typeface="Montserrat"/>
              <a:cs typeface="Montserrat"/>
              <a:sym typeface="Montserrat"/>
            </a:endParaRPr>
          </a:p>
          <a:p>
            <a:pPr marL="2286000" lvl="0" indent="457200" algn="l" rtl="0">
              <a:lnSpc>
                <a:spcPct val="160000"/>
              </a:lnSpc>
              <a:spcBef>
                <a:spcPts val="600"/>
              </a:spcBef>
              <a:spcAft>
                <a:spcPts val="0"/>
              </a:spcAft>
              <a:buNone/>
            </a:pPr>
            <a:r>
              <a:rPr lang="en" sz="2400" i="1">
                <a:solidFill>
                  <a:srgbClr val="FFFFFF"/>
                </a:solidFill>
                <a:latin typeface="Montserrat"/>
                <a:ea typeface="Montserrat"/>
                <a:cs typeface="Montserrat"/>
                <a:sym typeface="Montserrat"/>
              </a:rPr>
              <a:t>m</a:t>
            </a:r>
            <a:r>
              <a:rPr lang="en" sz="2400">
                <a:solidFill>
                  <a:srgbClr val="FFFFFF"/>
                </a:solidFill>
                <a:latin typeface="Montserrat"/>
                <a:ea typeface="Montserrat"/>
                <a:cs typeface="Montserrat"/>
                <a:sym typeface="Montserrat"/>
              </a:rPr>
              <a:t>(</a:t>
            </a:r>
            <a:r>
              <a:rPr lang="en" sz="2400" baseline="30000">
                <a:solidFill>
                  <a:srgbClr val="FFFFFF"/>
                </a:solidFill>
                <a:latin typeface="Montserrat"/>
                <a:ea typeface="Montserrat"/>
                <a:cs typeface="Montserrat"/>
                <a:sym typeface="Montserrat"/>
              </a:rPr>
              <a:t>95</a:t>
            </a:r>
            <a:r>
              <a:rPr lang="en" sz="2400">
                <a:solidFill>
                  <a:srgbClr val="FFFFFF"/>
                </a:solidFill>
                <a:latin typeface="Montserrat"/>
                <a:ea typeface="Montserrat"/>
                <a:cs typeface="Montserrat"/>
                <a:sym typeface="Montserrat"/>
              </a:rPr>
              <a:t>Sr) = 94.919388 u</a:t>
            </a:r>
            <a:endParaRPr sz="2400">
              <a:solidFill>
                <a:srgbClr val="FFFFFF"/>
              </a:solidFill>
              <a:latin typeface="Montserrat"/>
              <a:ea typeface="Montserrat"/>
              <a:cs typeface="Montserrat"/>
              <a:sym typeface="Montserrat"/>
            </a:endParaRPr>
          </a:p>
          <a:p>
            <a:pPr marL="2286000" lvl="0" indent="457200" algn="l" rtl="0">
              <a:lnSpc>
                <a:spcPct val="160000"/>
              </a:lnSpc>
              <a:spcBef>
                <a:spcPts val="600"/>
              </a:spcBef>
              <a:spcAft>
                <a:spcPts val="0"/>
              </a:spcAft>
              <a:buNone/>
            </a:pPr>
            <a:r>
              <a:rPr lang="en" sz="2400" i="1">
                <a:solidFill>
                  <a:srgbClr val="FFFFFF"/>
                </a:solidFill>
                <a:latin typeface="Montserrat"/>
                <a:ea typeface="Montserrat"/>
                <a:cs typeface="Montserrat"/>
                <a:sym typeface="Montserrat"/>
              </a:rPr>
              <a:t>m</a:t>
            </a:r>
            <a:r>
              <a:rPr lang="en" sz="2400">
                <a:solidFill>
                  <a:srgbClr val="FFFFFF"/>
                </a:solidFill>
                <a:latin typeface="Montserrat"/>
                <a:ea typeface="Montserrat"/>
                <a:cs typeface="Montserrat"/>
                <a:sym typeface="Montserrat"/>
              </a:rPr>
              <a:t>(</a:t>
            </a:r>
            <a:r>
              <a:rPr lang="en" sz="2400" baseline="30000">
                <a:solidFill>
                  <a:srgbClr val="FFFFFF"/>
                </a:solidFill>
                <a:latin typeface="Montserrat"/>
                <a:ea typeface="Montserrat"/>
                <a:cs typeface="Montserrat"/>
                <a:sym typeface="Montserrat"/>
              </a:rPr>
              <a:t>140</a:t>
            </a:r>
            <a:r>
              <a:rPr lang="en" sz="2400">
                <a:solidFill>
                  <a:srgbClr val="FFFFFF"/>
                </a:solidFill>
                <a:latin typeface="Montserrat"/>
                <a:ea typeface="Montserrat"/>
                <a:cs typeface="Montserrat"/>
                <a:sym typeface="Montserrat"/>
              </a:rPr>
              <a:t>Xe) = 139.921610 u</a:t>
            </a:r>
            <a:endParaRPr sz="2400">
              <a:solidFill>
                <a:srgbClr val="FFFFFF"/>
              </a:solidFill>
              <a:latin typeface="Montserrat"/>
              <a:ea typeface="Montserrat"/>
              <a:cs typeface="Montserrat"/>
              <a:sym typeface="Montserrat"/>
            </a:endParaRPr>
          </a:p>
          <a:p>
            <a:pPr marL="2286000" lvl="0" indent="457200" algn="l" rtl="0">
              <a:lnSpc>
                <a:spcPct val="160000"/>
              </a:lnSpc>
              <a:spcBef>
                <a:spcPts val="600"/>
              </a:spcBef>
              <a:spcAft>
                <a:spcPts val="600"/>
              </a:spcAft>
              <a:buNone/>
            </a:pPr>
            <a:r>
              <a:rPr lang="en" sz="2400" i="1">
                <a:solidFill>
                  <a:srgbClr val="FFFFFF"/>
                </a:solidFill>
                <a:latin typeface="Montserrat"/>
                <a:ea typeface="Montserrat"/>
                <a:cs typeface="Montserrat"/>
                <a:sym typeface="Montserrat"/>
              </a:rPr>
              <a:t>m</a:t>
            </a:r>
            <a:r>
              <a:rPr lang="en" sz="2400">
                <a:solidFill>
                  <a:srgbClr val="FFFFFF"/>
                </a:solidFill>
                <a:latin typeface="Montserrat"/>
                <a:ea typeface="Montserrat"/>
                <a:cs typeface="Montserrat"/>
                <a:sym typeface="Montserrat"/>
              </a:rPr>
              <a:t>(</a:t>
            </a:r>
            <a:r>
              <a:rPr lang="en" sz="2400" i="1">
                <a:solidFill>
                  <a:srgbClr val="FFFFFF"/>
                </a:solidFill>
                <a:latin typeface="Montserrat"/>
                <a:ea typeface="Montserrat"/>
                <a:cs typeface="Montserrat"/>
                <a:sym typeface="Montserrat"/>
              </a:rPr>
              <a:t>n</a:t>
            </a:r>
            <a:r>
              <a:rPr lang="en" sz="2400">
                <a:solidFill>
                  <a:srgbClr val="FFFFFF"/>
                </a:solidFill>
                <a:latin typeface="Montserrat"/>
                <a:ea typeface="Montserrat"/>
                <a:cs typeface="Montserrat"/>
                <a:sym typeface="Montserrat"/>
              </a:rPr>
              <a:t>) =1.008665 u</a:t>
            </a:r>
            <a:endParaRPr sz="2400">
              <a:solidFill>
                <a:srgbClr val="FFFFFF"/>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a:ea typeface="Montserrat"/>
                <a:cs typeface="Montserrat"/>
                <a:sym typeface="Montserrat"/>
              </a:rPr>
              <a:t>Sources</a:t>
            </a:r>
            <a:endParaRPr>
              <a:latin typeface="Montserrat"/>
              <a:ea typeface="Montserrat"/>
              <a:cs typeface="Montserrat"/>
              <a:sym typeface="Montserrat"/>
            </a:endParaRPr>
          </a:p>
        </p:txBody>
      </p:sp>
      <p:sp>
        <p:nvSpPr>
          <p:cNvPr id="140" name="Google Shape;140;p26"/>
          <p:cNvSpPr txBox="1">
            <a:spLocks noGrp="1"/>
          </p:cNvSpPr>
          <p:nvPr>
            <p:ph type="body" idx="1"/>
          </p:nvPr>
        </p:nvSpPr>
        <p:spPr>
          <a:xfrm>
            <a:off x="215500" y="771100"/>
            <a:ext cx="8616900" cy="3797700"/>
          </a:xfrm>
          <a:prstGeom prst="rect">
            <a:avLst/>
          </a:prstGeom>
          <a:noFill/>
        </p:spPr>
        <p:txBody>
          <a:bodyPr spcFirstLastPara="1" wrap="square" lIns="91425" tIns="91425" rIns="91425" bIns="91425" anchor="t" anchorCtr="0">
            <a:noAutofit/>
          </a:bodyPr>
          <a:lstStyle/>
          <a:p>
            <a:pPr marL="0" lvl="0" indent="457200" algn="l" rtl="0">
              <a:lnSpc>
                <a:spcPct val="150000"/>
              </a:lnSpc>
              <a:spcBef>
                <a:spcPts val="0"/>
              </a:spcBef>
              <a:spcAft>
                <a:spcPts val="0"/>
              </a:spcAft>
              <a:buNone/>
            </a:pPr>
            <a:r>
              <a:rPr lang="en">
                <a:solidFill>
                  <a:srgbClr val="FFFFFF"/>
                </a:solidFill>
              </a:rPr>
              <a:t>“Nuclear Power Plants.” </a:t>
            </a:r>
            <a:r>
              <a:rPr lang="en" i="1">
                <a:solidFill>
                  <a:srgbClr val="FFFFFF"/>
                </a:solidFill>
              </a:rPr>
              <a:t>Nuclear Power Plants - Energy Explained, Your Guide To Understanding Energy - Energy Information Administration</a:t>
            </a:r>
            <a:r>
              <a:rPr lang="en">
                <a:solidFill>
                  <a:srgbClr val="FFFFFF"/>
                </a:solidFill>
              </a:rPr>
              <a:t>, www.eia.gov/energyexplained/index.php?page=nuclear_power_plants.</a:t>
            </a:r>
            <a:endParaRPr>
              <a:solidFill>
                <a:srgbClr val="FFFFFF"/>
              </a:solidFill>
            </a:endParaRPr>
          </a:p>
          <a:p>
            <a:pPr marL="0" lvl="0" indent="457200" algn="l" rtl="0">
              <a:lnSpc>
                <a:spcPct val="150000"/>
              </a:lnSpc>
              <a:spcBef>
                <a:spcPts val="0"/>
              </a:spcBef>
              <a:spcAft>
                <a:spcPts val="0"/>
              </a:spcAft>
              <a:buNone/>
            </a:pPr>
            <a:r>
              <a:rPr lang="en">
                <a:solidFill>
                  <a:srgbClr val="FFFFFF"/>
                </a:solidFill>
              </a:rPr>
              <a:t>“Nuclear Power in the World Today” </a:t>
            </a:r>
            <a:r>
              <a:rPr lang="en" i="1">
                <a:solidFill>
                  <a:srgbClr val="FFFFFF"/>
                </a:solidFill>
              </a:rPr>
              <a:t>Nuclear Power Today | Nuclear Energy - World Nuclear Association</a:t>
            </a:r>
            <a:r>
              <a:rPr lang="en">
                <a:solidFill>
                  <a:srgbClr val="FFFFFF"/>
                </a:solidFill>
              </a:rPr>
              <a:t>, www.world-nuclear.org/information-library/current-and-future-generation/nuclear-power-in-the-world-today.aspx.</a:t>
            </a:r>
            <a:endParaRPr>
              <a:solidFill>
                <a:srgbClr val="FFFFFF"/>
              </a:solidFill>
            </a:endParaRPr>
          </a:p>
          <a:p>
            <a:pPr marL="0" lvl="0" indent="457200" algn="l" rtl="0">
              <a:lnSpc>
                <a:spcPct val="150000"/>
              </a:lnSpc>
              <a:spcBef>
                <a:spcPts val="0"/>
              </a:spcBef>
              <a:spcAft>
                <a:spcPts val="0"/>
              </a:spcAft>
              <a:buNone/>
            </a:pPr>
            <a:r>
              <a:rPr lang="en">
                <a:solidFill>
                  <a:srgbClr val="FFFFFF"/>
                </a:solidFill>
              </a:rPr>
              <a:t>“What Is Nuclear Power and Energy? | GE Hitachi Nuclear Energy.” </a:t>
            </a:r>
            <a:r>
              <a:rPr lang="en" i="1">
                <a:solidFill>
                  <a:srgbClr val="FFFFFF"/>
                </a:solidFill>
              </a:rPr>
              <a:t>Nuclear Power Plants</a:t>
            </a:r>
            <a:r>
              <a:rPr lang="en">
                <a:solidFill>
                  <a:srgbClr val="FFFFFF"/>
                </a:solidFill>
              </a:rPr>
              <a:t>, nuclear.gepower.com/company-info/nuclear-power-basics.</a:t>
            </a:r>
            <a:endParaRPr>
              <a:solidFill>
                <a:srgbClr val="FFFFFF"/>
              </a:solidFill>
            </a:endParaRPr>
          </a:p>
          <a:p>
            <a:pPr marL="0" lvl="0" indent="0" algn="l" rtl="0">
              <a:spcBef>
                <a:spcPts val="0"/>
              </a:spcBef>
              <a:spcAft>
                <a:spcPts val="1600"/>
              </a:spcAft>
              <a:buNone/>
            </a:pPr>
            <a:endParaRPr>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477907" y="0"/>
            <a:ext cx="9681882" cy="5143500"/>
          </a:xfrm>
          <a:prstGeom prst="rect">
            <a:avLst/>
          </a:prstGeom>
          <a:noFill/>
          <a:ln>
            <a:noFill/>
          </a:ln>
        </p:spPr>
      </p:pic>
      <p:sp>
        <p:nvSpPr>
          <p:cNvPr id="62" name="Google Shape;62;p14"/>
          <p:cNvSpPr txBox="1"/>
          <p:nvPr/>
        </p:nvSpPr>
        <p:spPr>
          <a:xfrm>
            <a:off x="-477900" y="0"/>
            <a:ext cx="9681900" cy="4825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3600">
                <a:solidFill>
                  <a:srgbClr val="FFFFFF"/>
                </a:solidFill>
                <a:latin typeface="Montserrat ExtraBold"/>
                <a:ea typeface="Montserrat ExtraBold"/>
                <a:cs typeface="Montserrat ExtraBold"/>
                <a:sym typeface="Montserrat ExtraBold"/>
              </a:rPr>
              <a:t>Nuclear energy </a:t>
            </a:r>
            <a:endParaRPr sz="3600">
              <a:solidFill>
                <a:srgbClr val="FFFFFF"/>
              </a:solidFill>
              <a:latin typeface="Montserrat ExtraBold"/>
              <a:ea typeface="Montserrat ExtraBold"/>
              <a:cs typeface="Montserrat ExtraBold"/>
              <a:sym typeface="Montserrat ExtraBold"/>
            </a:endParaRPr>
          </a:p>
          <a:p>
            <a:pPr marL="1371600" lvl="0" indent="0" algn="r" rtl="0">
              <a:spcBef>
                <a:spcPts val="0"/>
              </a:spcBef>
              <a:spcAft>
                <a:spcPts val="0"/>
              </a:spcAft>
              <a:buNone/>
            </a:pPr>
            <a:r>
              <a:rPr lang="en" sz="3600">
                <a:solidFill>
                  <a:srgbClr val="FFFFFF"/>
                </a:solidFill>
                <a:latin typeface="Montserrat ExtraBold"/>
                <a:ea typeface="Montserrat ExtraBold"/>
                <a:cs typeface="Montserrat ExtraBold"/>
                <a:sym typeface="Montserrat ExtraBold"/>
              </a:rPr>
              <a:t>Thermal energy </a:t>
            </a:r>
            <a:endParaRPr sz="3600">
              <a:solidFill>
                <a:srgbClr val="FFFFFF"/>
              </a:solidFill>
              <a:latin typeface="Montserrat ExtraBold"/>
              <a:ea typeface="Montserrat ExtraBold"/>
              <a:cs typeface="Montserrat ExtraBold"/>
              <a:sym typeface="Montserrat ExtraBold"/>
            </a:endParaRPr>
          </a:p>
          <a:p>
            <a:pPr marL="3657600" lvl="0" indent="457200" algn="r" rtl="0">
              <a:spcBef>
                <a:spcPts val="0"/>
              </a:spcBef>
              <a:spcAft>
                <a:spcPts val="0"/>
              </a:spcAft>
              <a:buNone/>
            </a:pPr>
            <a:r>
              <a:rPr lang="en" sz="3600">
                <a:solidFill>
                  <a:srgbClr val="FFFFFF"/>
                </a:solidFill>
                <a:latin typeface="Montserrat ExtraBold"/>
                <a:ea typeface="Montserrat ExtraBold"/>
                <a:cs typeface="Montserrat ExtraBold"/>
                <a:sym typeface="Montserrat ExtraBold"/>
              </a:rPr>
              <a:t>Electricity</a:t>
            </a:r>
            <a:endParaRPr sz="3600">
              <a:solidFill>
                <a:srgbClr val="FFFFFF"/>
              </a:solidFill>
              <a:latin typeface="Montserrat ExtraBold"/>
              <a:ea typeface="Montserrat ExtraBold"/>
              <a:cs typeface="Montserrat ExtraBold"/>
              <a:sym typeface="Montserrat ExtraBold"/>
            </a:endParaRPr>
          </a:p>
          <a:p>
            <a:pPr marL="0" lvl="0" indent="0" algn="l" rtl="0">
              <a:spcBef>
                <a:spcPts val="0"/>
              </a:spcBef>
              <a:spcAft>
                <a:spcPts val="0"/>
              </a:spcAft>
              <a:buNone/>
            </a:pPr>
            <a:endParaRPr sz="3600">
              <a:solidFill>
                <a:srgbClr val="FFFFFF"/>
              </a:solidFill>
              <a:latin typeface="Montserrat ExtraBold"/>
              <a:ea typeface="Montserrat ExtraBold"/>
              <a:cs typeface="Montserrat ExtraBold"/>
              <a:sym typeface="Montserrat Extra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p:nvPr/>
        </p:nvSpPr>
        <p:spPr>
          <a:xfrm>
            <a:off x="-913800" y="-1284400"/>
            <a:ext cx="54858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100"/>
              </a:spcAft>
              <a:buNone/>
            </a:pPr>
            <a:r>
              <a:rPr lang="en" sz="40000">
                <a:solidFill>
                  <a:srgbClr val="11C978"/>
                </a:solidFill>
                <a:latin typeface="Montserrat ExtraBold"/>
                <a:ea typeface="Montserrat ExtraBold"/>
                <a:cs typeface="Montserrat ExtraBold"/>
                <a:sym typeface="Montserrat ExtraBold"/>
              </a:rPr>
              <a:t>U</a:t>
            </a:r>
            <a:endParaRPr sz="40000">
              <a:solidFill>
                <a:srgbClr val="11C978"/>
              </a:solidFill>
              <a:latin typeface="Montserrat ExtraBold"/>
              <a:ea typeface="Montserrat ExtraBold"/>
              <a:cs typeface="Montserrat ExtraBold"/>
              <a:sym typeface="Montserrat ExtraBold"/>
            </a:endParaRPr>
          </a:p>
        </p:txBody>
      </p:sp>
      <p:sp>
        <p:nvSpPr>
          <p:cNvPr id="68" name="Google Shape;68;p15"/>
          <p:cNvSpPr txBox="1"/>
          <p:nvPr/>
        </p:nvSpPr>
        <p:spPr>
          <a:xfrm>
            <a:off x="3595225" y="170975"/>
            <a:ext cx="6828300" cy="6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rgbClr val="FFFF00"/>
                </a:solidFill>
                <a:latin typeface="Montserrat ExtraBold"/>
                <a:ea typeface="Montserrat ExtraBold"/>
                <a:cs typeface="Montserrat ExtraBold"/>
                <a:sym typeface="Montserrat ExtraBold"/>
              </a:rPr>
              <a:t>-235</a:t>
            </a:r>
            <a:endParaRPr sz="6000">
              <a:solidFill>
                <a:srgbClr val="FFFF00"/>
              </a:solidFill>
              <a:latin typeface="Montserrat ExtraBold"/>
              <a:ea typeface="Montserrat ExtraBold"/>
              <a:cs typeface="Montserrat ExtraBold"/>
              <a:sym typeface="Montserrat ExtraBold"/>
            </a:endParaRPr>
          </a:p>
        </p:txBody>
      </p:sp>
      <p:sp>
        <p:nvSpPr>
          <p:cNvPr id="69" name="Google Shape;69;p15"/>
          <p:cNvSpPr txBox="1"/>
          <p:nvPr/>
        </p:nvSpPr>
        <p:spPr>
          <a:xfrm>
            <a:off x="883800" y="2832425"/>
            <a:ext cx="8260200" cy="231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FFFF"/>
                </a:solidFill>
                <a:latin typeface="Montserrat ExtraBold"/>
                <a:ea typeface="Montserrat ExtraBold"/>
                <a:cs typeface="Montserrat ExtraBold"/>
                <a:sym typeface="Montserrat ExtraBold"/>
              </a:rPr>
              <a:t>Uranium Enrichment</a:t>
            </a:r>
            <a:endParaRPr sz="3600">
              <a:solidFill>
                <a:srgbClr val="FFFFFF"/>
              </a:solidFill>
              <a:latin typeface="Montserrat ExtraBold"/>
              <a:ea typeface="Montserrat ExtraBold"/>
              <a:cs typeface="Montserrat ExtraBold"/>
              <a:sym typeface="Montserrat ExtraBold"/>
            </a:endParaRPr>
          </a:p>
          <a:p>
            <a:pPr marL="0" lvl="0" indent="0" algn="l" rtl="0">
              <a:spcBef>
                <a:spcPts val="0"/>
              </a:spcBef>
              <a:spcAft>
                <a:spcPts val="0"/>
              </a:spcAft>
              <a:buNone/>
            </a:pPr>
            <a:r>
              <a:rPr lang="en" sz="3600">
                <a:solidFill>
                  <a:srgbClr val="FFFFFF"/>
                </a:solidFill>
                <a:latin typeface="Montserrat ExtraBold"/>
                <a:ea typeface="Montserrat ExtraBold"/>
                <a:cs typeface="Montserrat ExtraBold"/>
                <a:sym typeface="Montserrat ExtraBold"/>
              </a:rPr>
              <a:t>		</a:t>
            </a:r>
            <a:r>
              <a:rPr lang="en" sz="1800">
                <a:solidFill>
                  <a:srgbClr val="FFFFFF"/>
                </a:solidFill>
                <a:latin typeface="Montserrat ExtraBold"/>
                <a:ea typeface="Montserrat ExtraBold"/>
                <a:cs typeface="Montserrat ExtraBold"/>
                <a:sym typeface="Montserrat ExtraBold"/>
              </a:rPr>
              <a:t>Increasing the concentration of U-235 in U-238</a:t>
            </a:r>
            <a:endParaRPr sz="1800">
              <a:solidFill>
                <a:srgbClr val="FFFFFF"/>
              </a:solidFill>
              <a:latin typeface="Montserrat ExtraBold"/>
              <a:ea typeface="Montserrat ExtraBold"/>
              <a:cs typeface="Montserrat ExtraBold"/>
              <a:sym typeface="Montserrat ExtraBold"/>
            </a:endParaRPr>
          </a:p>
          <a:p>
            <a:pPr marL="0" lvl="0" indent="0" algn="l" rtl="0">
              <a:spcBef>
                <a:spcPts val="0"/>
              </a:spcBef>
              <a:spcAft>
                <a:spcPts val="0"/>
              </a:spcAft>
              <a:buNone/>
            </a:pPr>
            <a:r>
              <a:rPr lang="en" sz="3600">
                <a:solidFill>
                  <a:srgbClr val="FFFFFF"/>
                </a:solidFill>
                <a:latin typeface="Montserrat ExtraBold"/>
                <a:ea typeface="Montserrat ExtraBold"/>
                <a:cs typeface="Montserrat ExtraBold"/>
                <a:sym typeface="Montserrat ExtraBold"/>
              </a:rPr>
              <a:t>Critical Mass</a:t>
            </a:r>
            <a:endParaRPr sz="3600">
              <a:solidFill>
                <a:srgbClr val="FFFFFF"/>
              </a:solidFill>
              <a:latin typeface="Montserrat ExtraBold"/>
              <a:ea typeface="Montserrat ExtraBold"/>
              <a:cs typeface="Montserrat ExtraBold"/>
              <a:sym typeface="Montserrat ExtraBold"/>
            </a:endParaRPr>
          </a:p>
          <a:p>
            <a:pPr marL="0" lvl="0" indent="0" algn="l" rtl="0">
              <a:spcBef>
                <a:spcPts val="0"/>
              </a:spcBef>
              <a:spcAft>
                <a:spcPts val="0"/>
              </a:spcAft>
              <a:buNone/>
            </a:pPr>
            <a:r>
              <a:rPr lang="en" sz="3600">
                <a:solidFill>
                  <a:srgbClr val="FFFFFF"/>
                </a:solidFill>
                <a:latin typeface="Montserrat ExtraBold"/>
                <a:ea typeface="Montserrat ExtraBold"/>
                <a:cs typeface="Montserrat ExtraBold"/>
                <a:sym typeface="Montserrat ExtraBold"/>
              </a:rPr>
              <a:t>		</a:t>
            </a:r>
            <a:r>
              <a:rPr lang="en" sz="1800">
                <a:solidFill>
                  <a:srgbClr val="FFFFFF"/>
                </a:solidFill>
                <a:latin typeface="Montserrat ExtraBold"/>
                <a:ea typeface="Montserrat ExtraBold"/>
                <a:cs typeface="Montserrat ExtraBold"/>
                <a:sym typeface="Montserrat ExtraBold"/>
              </a:rPr>
              <a:t>Minimum uranium needed to begin chain reaction</a:t>
            </a:r>
            <a:endParaRPr sz="1800">
              <a:solidFill>
                <a:srgbClr val="FFFFFF"/>
              </a:solidFill>
              <a:latin typeface="Montserrat ExtraBold"/>
              <a:ea typeface="Montserrat ExtraBold"/>
              <a:cs typeface="Montserrat ExtraBold"/>
              <a:sym typeface="Montserrat ExtraBold"/>
            </a:endParaRPr>
          </a:p>
          <a:p>
            <a:pPr marL="0" lvl="0" indent="0" algn="l" rtl="0">
              <a:spcBef>
                <a:spcPts val="0"/>
              </a:spcBef>
              <a:spcAft>
                <a:spcPts val="0"/>
              </a:spcAft>
              <a:buNone/>
            </a:pPr>
            <a:endParaRPr sz="1800">
              <a:solidFill>
                <a:srgbClr val="FFFFFF"/>
              </a:solidFill>
              <a:latin typeface="Montserrat ExtraBold"/>
              <a:ea typeface="Montserrat ExtraBold"/>
              <a:cs typeface="Montserrat ExtraBold"/>
              <a:sym typeface="Montserrat ExtraBold"/>
            </a:endParaRPr>
          </a:p>
          <a:p>
            <a:pPr marL="0" lvl="0" indent="0" algn="l" rtl="0">
              <a:spcBef>
                <a:spcPts val="0"/>
              </a:spcBef>
              <a:spcAft>
                <a:spcPts val="0"/>
              </a:spcAft>
              <a:buNone/>
            </a:pPr>
            <a:endParaRPr sz="1800">
              <a:solidFill>
                <a:srgbClr val="FFFFFF"/>
              </a:solidFill>
              <a:latin typeface="Montserrat ExtraBold"/>
              <a:ea typeface="Montserrat ExtraBold"/>
              <a:cs typeface="Montserrat ExtraBold"/>
              <a:sym typeface="Montserrat Extra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3"/>
        <p:cNvGrpSpPr/>
        <p:nvPr/>
      </p:nvGrpSpPr>
      <p:grpSpPr>
        <a:xfrm>
          <a:off x="0" y="0"/>
          <a:ext cx="0" cy="0"/>
          <a:chOff x="0" y="0"/>
          <a:chExt cx="0" cy="0"/>
        </a:xfrm>
      </p:grpSpPr>
      <p:pic>
        <p:nvPicPr>
          <p:cNvPr id="74" name="Google Shape;74;p16"/>
          <p:cNvPicPr preferRelativeResize="0"/>
          <p:nvPr/>
        </p:nvPicPr>
        <p:blipFill>
          <a:blip r:embed="rId3">
            <a:alphaModFix/>
          </a:blip>
          <a:stretch>
            <a:fillRect/>
          </a:stretch>
        </p:blipFill>
        <p:spPr>
          <a:xfrm>
            <a:off x="278750" y="0"/>
            <a:ext cx="9245288"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8"/>
        <p:cNvGrpSpPr/>
        <p:nvPr/>
      </p:nvGrpSpPr>
      <p:grpSpPr>
        <a:xfrm>
          <a:off x="0" y="0"/>
          <a:ext cx="0" cy="0"/>
          <a:chOff x="0" y="0"/>
          <a:chExt cx="0" cy="0"/>
        </a:xfrm>
      </p:grpSpPr>
      <p:pic>
        <p:nvPicPr>
          <p:cNvPr id="79" name="Google Shape;79;p17"/>
          <p:cNvPicPr preferRelativeResize="0"/>
          <p:nvPr/>
        </p:nvPicPr>
        <p:blipFill>
          <a:blip r:embed="rId3">
            <a:alphaModFix/>
          </a:blip>
          <a:stretch>
            <a:fillRect/>
          </a:stretch>
        </p:blipFill>
        <p:spPr>
          <a:xfrm>
            <a:off x="1698525" y="0"/>
            <a:ext cx="5746927"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8"/>
          <p:cNvPicPr preferRelativeResize="0"/>
          <p:nvPr/>
        </p:nvPicPr>
        <p:blipFill>
          <a:blip r:embed="rId3">
            <a:alphaModFix/>
          </a:blip>
          <a:stretch>
            <a:fillRect/>
          </a:stretch>
        </p:blipFill>
        <p:spPr>
          <a:xfrm rot="-1658047">
            <a:off x="2038970" y="-1077758"/>
            <a:ext cx="7527886" cy="7527886"/>
          </a:xfrm>
          <a:prstGeom prst="rect">
            <a:avLst/>
          </a:prstGeom>
          <a:noFill/>
          <a:ln>
            <a:noFill/>
          </a:ln>
        </p:spPr>
      </p:pic>
      <p:sp>
        <p:nvSpPr>
          <p:cNvPr id="85" name="Google Shape;85;p18"/>
          <p:cNvSpPr txBox="1"/>
          <p:nvPr/>
        </p:nvSpPr>
        <p:spPr>
          <a:xfrm>
            <a:off x="0" y="0"/>
            <a:ext cx="6209400" cy="5143500"/>
          </a:xfrm>
          <a:prstGeom prst="rect">
            <a:avLst/>
          </a:prstGeom>
          <a:noFill/>
          <a:ln>
            <a:noFill/>
          </a:ln>
          <a:effectLst>
            <a:outerShdw blurRad="28575" dist="47625" dir="5400000" algn="bl" rotWithShape="0">
              <a:srgbClr val="0C343D">
                <a:alpha val="98000"/>
              </a:srgbClr>
            </a:outerShdw>
          </a:effectLst>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3000">
                <a:solidFill>
                  <a:srgbClr val="FFFFFF"/>
                </a:solidFill>
                <a:latin typeface="Montserrat"/>
                <a:ea typeface="Montserrat"/>
                <a:cs typeface="Montserrat"/>
                <a:sym typeface="Montserrat"/>
              </a:rPr>
              <a:t>“a single uranium pellet,</a:t>
            </a:r>
            <a:endParaRPr sz="3000">
              <a:solidFill>
                <a:srgbClr val="FFFFFF"/>
              </a:solidFill>
              <a:latin typeface="Montserrat"/>
              <a:ea typeface="Montserrat"/>
              <a:cs typeface="Montserrat"/>
              <a:sym typeface="Montserrat"/>
            </a:endParaRPr>
          </a:p>
          <a:p>
            <a:pPr marL="0" lvl="0" indent="0" algn="l" rtl="0">
              <a:lnSpc>
                <a:spcPct val="150000"/>
              </a:lnSpc>
              <a:spcBef>
                <a:spcPts val="0"/>
              </a:spcBef>
              <a:spcAft>
                <a:spcPts val="0"/>
              </a:spcAft>
              <a:buNone/>
            </a:pPr>
            <a:r>
              <a:rPr lang="en">
                <a:solidFill>
                  <a:srgbClr val="FFFFFF"/>
                </a:solidFill>
                <a:latin typeface="Montserrat"/>
                <a:ea typeface="Montserrat"/>
                <a:cs typeface="Montserrat"/>
                <a:sym typeface="Montserrat"/>
              </a:rPr>
              <a:t>                        slightly larger than a pencil eraser,</a:t>
            </a:r>
            <a:endParaRPr>
              <a:solidFill>
                <a:srgbClr val="FFFFFF"/>
              </a:solidFill>
              <a:latin typeface="Montserrat"/>
              <a:ea typeface="Montserrat"/>
              <a:cs typeface="Montserrat"/>
              <a:sym typeface="Montserrat"/>
            </a:endParaRPr>
          </a:p>
          <a:p>
            <a:pPr marL="0" lvl="0" indent="0" algn="l" rtl="0">
              <a:lnSpc>
                <a:spcPct val="150000"/>
              </a:lnSpc>
              <a:spcBef>
                <a:spcPts val="0"/>
              </a:spcBef>
              <a:spcAft>
                <a:spcPts val="0"/>
              </a:spcAft>
              <a:buNone/>
            </a:pPr>
            <a:r>
              <a:rPr lang="en" sz="1800">
                <a:solidFill>
                  <a:srgbClr val="FFFFFF"/>
                </a:solidFill>
                <a:latin typeface="Montserrat"/>
                <a:ea typeface="Montserrat"/>
                <a:cs typeface="Montserrat"/>
                <a:sym typeface="Montserrat"/>
              </a:rPr>
              <a:t>  contains the same energy</a:t>
            </a:r>
            <a:endParaRPr sz="1800">
              <a:solidFill>
                <a:srgbClr val="FFFFFF"/>
              </a:solidFill>
              <a:latin typeface="Montserrat"/>
              <a:ea typeface="Montserrat"/>
              <a:cs typeface="Montserrat"/>
              <a:sym typeface="Montserrat"/>
            </a:endParaRPr>
          </a:p>
          <a:p>
            <a:pPr marL="0" lvl="0" indent="0" algn="l" rtl="0">
              <a:lnSpc>
                <a:spcPct val="150000"/>
              </a:lnSpc>
              <a:spcBef>
                <a:spcPts val="0"/>
              </a:spcBef>
              <a:spcAft>
                <a:spcPts val="0"/>
              </a:spcAft>
              <a:buNone/>
            </a:pPr>
            <a:r>
              <a:rPr lang="en" sz="2000">
                <a:solidFill>
                  <a:srgbClr val="FFFFFF"/>
                </a:solidFill>
                <a:latin typeface="Montserrat"/>
                <a:ea typeface="Montserrat"/>
                <a:cs typeface="Montserrat"/>
                <a:sym typeface="Montserrat"/>
              </a:rPr>
              <a:t>as a ton of coal,</a:t>
            </a:r>
            <a:endParaRPr sz="2000">
              <a:solidFill>
                <a:srgbClr val="FFFFFF"/>
              </a:solidFill>
              <a:latin typeface="Montserrat"/>
              <a:ea typeface="Montserrat"/>
              <a:cs typeface="Montserrat"/>
              <a:sym typeface="Montserrat"/>
            </a:endParaRPr>
          </a:p>
          <a:p>
            <a:pPr marL="0" lvl="0" indent="0" algn="l" rtl="0">
              <a:lnSpc>
                <a:spcPct val="150000"/>
              </a:lnSpc>
              <a:spcBef>
                <a:spcPts val="0"/>
              </a:spcBef>
              <a:spcAft>
                <a:spcPts val="0"/>
              </a:spcAft>
              <a:buNone/>
            </a:pPr>
            <a:r>
              <a:rPr lang="en" sz="2000">
                <a:solidFill>
                  <a:srgbClr val="FFFFFF"/>
                </a:solidFill>
                <a:latin typeface="Montserrat"/>
                <a:ea typeface="Montserrat"/>
                <a:cs typeface="Montserrat"/>
                <a:sym typeface="Montserrat"/>
              </a:rPr>
              <a:t>       </a:t>
            </a:r>
            <a:r>
              <a:rPr lang="en" sz="2100">
                <a:solidFill>
                  <a:srgbClr val="FFFFFF"/>
                </a:solidFill>
                <a:latin typeface="Montserrat"/>
                <a:ea typeface="Montserrat"/>
                <a:cs typeface="Montserrat"/>
                <a:sym typeface="Montserrat"/>
              </a:rPr>
              <a:t>3 barrels of oil,</a:t>
            </a:r>
            <a:endParaRPr sz="2100">
              <a:solidFill>
                <a:srgbClr val="FFFFFF"/>
              </a:solidFill>
              <a:latin typeface="Montserrat"/>
              <a:ea typeface="Montserrat"/>
              <a:cs typeface="Montserrat"/>
              <a:sym typeface="Montserrat"/>
            </a:endParaRPr>
          </a:p>
          <a:p>
            <a:pPr marL="0" lvl="0" indent="0" algn="l" rtl="0">
              <a:lnSpc>
                <a:spcPct val="150000"/>
              </a:lnSpc>
              <a:spcBef>
                <a:spcPts val="0"/>
              </a:spcBef>
              <a:spcAft>
                <a:spcPts val="0"/>
              </a:spcAft>
              <a:buNone/>
            </a:pPr>
            <a:r>
              <a:rPr lang="en" sz="2000">
                <a:solidFill>
                  <a:srgbClr val="FFFFFF"/>
                </a:solidFill>
                <a:latin typeface="Montserrat"/>
                <a:ea typeface="Montserrat"/>
                <a:cs typeface="Montserrat"/>
                <a:sym typeface="Montserrat"/>
              </a:rPr>
              <a:t>              </a:t>
            </a:r>
            <a:r>
              <a:rPr lang="en" sz="2200">
                <a:solidFill>
                  <a:srgbClr val="FFFFFF"/>
                </a:solidFill>
                <a:latin typeface="Montserrat"/>
                <a:ea typeface="Montserrat"/>
                <a:cs typeface="Montserrat"/>
                <a:sym typeface="Montserrat"/>
              </a:rPr>
              <a:t>or 17,000 cubic feet of natural gas.”</a:t>
            </a:r>
            <a:endParaRPr sz="2200">
              <a:solidFill>
                <a:srgbClr val="FFFFFF"/>
              </a:solidFill>
              <a:latin typeface="Montserrat"/>
              <a:ea typeface="Montserrat"/>
              <a:cs typeface="Montserrat"/>
              <a:sym typeface="Montserrat"/>
            </a:endParaRPr>
          </a:p>
        </p:txBody>
      </p:sp>
      <p:sp>
        <p:nvSpPr>
          <p:cNvPr id="86" name="Google Shape;86;p18"/>
          <p:cNvSpPr/>
          <p:nvPr/>
        </p:nvSpPr>
        <p:spPr>
          <a:xfrm rot="-1600824">
            <a:off x="6785181" y="4675795"/>
            <a:ext cx="4531938" cy="1143214"/>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0"/>
        <p:cNvGrpSpPr/>
        <p:nvPr/>
      </p:nvGrpSpPr>
      <p:grpSpPr>
        <a:xfrm>
          <a:off x="0" y="0"/>
          <a:ext cx="0" cy="0"/>
          <a:chOff x="0" y="0"/>
          <a:chExt cx="0" cy="0"/>
        </a:xfrm>
      </p:grpSpPr>
      <p:sp>
        <p:nvSpPr>
          <p:cNvPr id="91" name="Google Shape;91;p19"/>
          <p:cNvSpPr txBox="1"/>
          <p:nvPr/>
        </p:nvSpPr>
        <p:spPr>
          <a:xfrm>
            <a:off x="0" y="4003800"/>
            <a:ext cx="9144000" cy="113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Montserrat ExtraBold"/>
                <a:ea typeface="Montserrat ExtraBold"/>
                <a:cs typeface="Montserrat ExtraBold"/>
                <a:sym typeface="Montserrat ExtraBold"/>
              </a:rPr>
              <a:t>Despite its power, nuclear energy is used less than other energy sources</a:t>
            </a:r>
            <a:endParaRPr sz="3600">
              <a:latin typeface="Montserrat ExtraBold"/>
              <a:ea typeface="Montserrat ExtraBold"/>
              <a:cs typeface="Montserrat ExtraBold"/>
              <a:sym typeface="Montserrat ExtraBold"/>
            </a:endParaRPr>
          </a:p>
        </p:txBody>
      </p:sp>
      <p:pic>
        <p:nvPicPr>
          <p:cNvPr id="92" name="Google Shape;92;p19"/>
          <p:cNvPicPr preferRelativeResize="0"/>
          <p:nvPr/>
        </p:nvPicPr>
        <p:blipFill>
          <a:blip r:embed="rId3">
            <a:alphaModFix/>
          </a:blip>
          <a:stretch>
            <a:fillRect/>
          </a:stretch>
        </p:blipFill>
        <p:spPr>
          <a:xfrm>
            <a:off x="1658900" y="101725"/>
            <a:ext cx="5826199" cy="3760550"/>
          </a:xfrm>
          <a:prstGeom prst="rect">
            <a:avLst/>
          </a:prstGeom>
          <a:noFill/>
          <a:ln>
            <a:noFill/>
          </a:ln>
        </p:spPr>
      </p:pic>
      <p:sp>
        <p:nvSpPr>
          <p:cNvPr id="93" name="Google Shape;93;p19"/>
          <p:cNvSpPr txBox="1"/>
          <p:nvPr/>
        </p:nvSpPr>
        <p:spPr>
          <a:xfrm>
            <a:off x="1658900" y="3335775"/>
            <a:ext cx="73389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a:ea typeface="Montserrat"/>
                <a:cs typeface="Montserrat"/>
                <a:sym typeface="Montserrat"/>
              </a:rPr>
              <a:t>World power</a:t>
            </a:r>
            <a:endParaRPr>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0"/>
          <p:cNvPicPr preferRelativeResize="0"/>
          <p:nvPr/>
        </p:nvPicPr>
        <p:blipFill rotWithShape="1">
          <a:blip r:embed="rId3">
            <a:alphaModFix/>
          </a:blip>
          <a:srcRect r="675"/>
          <a:stretch/>
        </p:blipFill>
        <p:spPr>
          <a:xfrm>
            <a:off x="0" y="1690675"/>
            <a:ext cx="8779576" cy="3452825"/>
          </a:xfrm>
          <a:prstGeom prst="rect">
            <a:avLst/>
          </a:prstGeom>
          <a:noFill/>
          <a:ln>
            <a:noFill/>
          </a:ln>
        </p:spPr>
      </p:pic>
      <p:sp>
        <p:nvSpPr>
          <p:cNvPr id="99" name="Google Shape;99;p20"/>
          <p:cNvSpPr/>
          <p:nvPr/>
        </p:nvSpPr>
        <p:spPr>
          <a:xfrm>
            <a:off x="-166150" y="1323175"/>
            <a:ext cx="495600" cy="6969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0"/>
          <p:cNvSpPr/>
          <p:nvPr/>
        </p:nvSpPr>
        <p:spPr>
          <a:xfrm>
            <a:off x="3345050" y="836600"/>
            <a:ext cx="101100" cy="43707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0"/>
          <p:cNvSpPr/>
          <p:nvPr/>
        </p:nvSpPr>
        <p:spPr>
          <a:xfrm>
            <a:off x="6068450" y="993800"/>
            <a:ext cx="151800" cy="42135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0"/>
          <p:cNvSpPr/>
          <p:nvPr/>
        </p:nvSpPr>
        <p:spPr>
          <a:xfrm>
            <a:off x="3110600" y="1323175"/>
            <a:ext cx="519300" cy="6969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0"/>
          <p:cNvSpPr/>
          <p:nvPr/>
        </p:nvSpPr>
        <p:spPr>
          <a:xfrm>
            <a:off x="5993925" y="1444050"/>
            <a:ext cx="519300" cy="6969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0"/>
          <p:cNvSpPr txBox="1"/>
          <p:nvPr/>
        </p:nvSpPr>
        <p:spPr>
          <a:xfrm>
            <a:off x="-18550" y="0"/>
            <a:ext cx="6828300" cy="6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FFFF"/>
                </a:solidFill>
                <a:latin typeface="Montserrat ExtraBold"/>
                <a:ea typeface="Montserrat ExtraBold"/>
                <a:cs typeface="Montserrat ExtraBold"/>
                <a:sym typeface="Montserrat ExtraBold"/>
              </a:rPr>
              <a:t>Radiation</a:t>
            </a:r>
            <a:endParaRPr sz="3600">
              <a:solidFill>
                <a:srgbClr val="FFFFFF"/>
              </a:solidFill>
              <a:latin typeface="Montserrat ExtraBold"/>
              <a:ea typeface="Montserrat ExtraBold"/>
              <a:cs typeface="Montserrat ExtraBold"/>
              <a:sym typeface="Montserrat Extra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1"/>
          <p:cNvPicPr preferRelativeResize="0"/>
          <p:nvPr/>
        </p:nvPicPr>
        <p:blipFill>
          <a:blip r:embed="rId3">
            <a:alphaModFix/>
          </a:blip>
          <a:stretch>
            <a:fillRect/>
          </a:stretch>
        </p:blipFill>
        <p:spPr>
          <a:xfrm>
            <a:off x="0" y="-3382175"/>
            <a:ext cx="9144000" cy="12192000"/>
          </a:xfrm>
          <a:prstGeom prst="rect">
            <a:avLst/>
          </a:prstGeom>
          <a:noFill/>
          <a:ln>
            <a:noFill/>
          </a:ln>
        </p:spPr>
      </p:pic>
      <p:sp>
        <p:nvSpPr>
          <p:cNvPr id="110" name="Google Shape;110;p21"/>
          <p:cNvSpPr txBox="1"/>
          <p:nvPr/>
        </p:nvSpPr>
        <p:spPr>
          <a:xfrm>
            <a:off x="238025" y="2109300"/>
            <a:ext cx="6828300" cy="696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3600">
                <a:solidFill>
                  <a:srgbClr val="FFFFFF"/>
                </a:solidFill>
                <a:latin typeface="Montserrat ExtraBold"/>
                <a:ea typeface="Montserrat ExtraBold"/>
                <a:cs typeface="Montserrat ExtraBold"/>
                <a:sym typeface="Montserrat ExtraBold"/>
              </a:rPr>
              <a:t>Waste</a:t>
            </a:r>
            <a:endParaRPr sz="3600">
              <a:solidFill>
                <a:srgbClr val="FFFFFF"/>
              </a:solidFill>
              <a:latin typeface="Montserrat ExtraBold"/>
              <a:ea typeface="Montserrat ExtraBold"/>
              <a:cs typeface="Montserrat ExtraBold"/>
              <a:sym typeface="Montserrat ExtraBold"/>
            </a:endParaRPr>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413</Words>
  <Application>Microsoft Office PowerPoint</Application>
  <PresentationFormat>On-screen Show (16:9)</PresentationFormat>
  <Paragraphs>62</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Montserrat ExtraBold</vt:lpstr>
      <vt:lpstr>Montserrat SemiBold</vt:lpstr>
      <vt:lpstr>Montserrat</vt:lpstr>
      <vt:lpstr>Montserrat Black</vt:lpstr>
      <vt:lpstr>Arial</vt:lpstr>
      <vt:lpstr>Times New Roman</vt:lpstr>
      <vt:lpstr>Simple Dark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 SOLVING</vt:lpstr>
      <vt:lpstr>PowerPoint Presentation</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Triplett, Melissa J.</dc:creator>
  <cp:lastModifiedBy>Triplett, Melissa J.</cp:lastModifiedBy>
  <cp:revision>1</cp:revision>
  <dcterms:modified xsi:type="dcterms:W3CDTF">2019-05-02T14:05:00Z</dcterms:modified>
</cp:coreProperties>
</file>